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231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27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49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21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88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7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36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45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42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04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5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39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056427" y="327102"/>
            <a:ext cx="4045976" cy="142989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The Problem of Evil and Suffering for Belief in God – Inconsistent Triad. 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02398" y="2029883"/>
            <a:ext cx="4089592" cy="1892133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pPr algn="ctr"/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Christian beliefs about Creation</a:t>
            </a: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Literal/Creationist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Liberal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latin typeface="Comic Sans MS" panose="030F0702030302020204" pitchFamily="66" charset="0"/>
              </a:rPr>
              <a:t>Paper 1 – Christianity - Beliefs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7314" y="323796"/>
            <a:ext cx="4073746" cy="1286553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Different Branches of Christianity (Denominations)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651437" y="4737271"/>
            <a:ext cx="45719" cy="1135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434" y="1631744"/>
            <a:ext cx="4073745" cy="1785180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Beliefs about God being omnipotent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Bible teaching/example: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109846" y="305707"/>
            <a:ext cx="4089589" cy="17241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Christian beliefs about the Trinity</a:t>
            </a:r>
          </a:p>
        </p:txBody>
      </p: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705022"/>
              </p:ext>
            </p:extLst>
          </p:nvPr>
        </p:nvGraphicFramePr>
        <p:xfrm>
          <a:off x="8095938" y="3941815"/>
          <a:ext cx="4083147" cy="77565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083147">
                  <a:extLst>
                    <a:ext uri="{9D8B030D-6E8A-4147-A177-3AD203B41FA5}">
                      <a16:colId xmlns:a16="http://schemas.microsoft.com/office/drawing/2014/main" val="3472552114"/>
                    </a:ext>
                  </a:extLst>
                </a:gridCol>
              </a:tblGrid>
              <a:tr h="7756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latin typeface="Comic Sans MS" panose="030F0702030302020204" pitchFamily="66" charset="0"/>
                        </a:rPr>
                        <a:t>Bible</a:t>
                      </a:r>
                      <a:r>
                        <a:rPr lang="en-GB" sz="1050" b="0" baseline="0" dirty="0">
                          <a:latin typeface="Comic Sans MS" panose="030F0702030302020204" pitchFamily="66" charset="0"/>
                        </a:rPr>
                        <a:t> teachings: God as a creator ex nihilo</a:t>
                      </a:r>
                      <a:endParaRPr lang="en-GB" sz="105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91458"/>
                  </a:ext>
                </a:extLst>
              </a:tr>
            </a:tbl>
          </a:graphicData>
        </a:graphic>
      </p:graphicFrame>
      <p:sp>
        <p:nvSpPr>
          <p:cNvPr id="61" name="Rectangle 60"/>
          <p:cNvSpPr/>
          <p:nvPr/>
        </p:nvSpPr>
        <p:spPr>
          <a:xfrm>
            <a:off x="-19383" y="5137943"/>
            <a:ext cx="4056428" cy="17200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Beliefs about God being Omnibenevolent: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Bible Example: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34152" y="1795568"/>
            <a:ext cx="4072799" cy="175585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Christian beliefs about the origins of evil and suffering:</a:t>
            </a:r>
          </a:p>
          <a:p>
            <a:pPr algn="ctr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Bible Teachings:</a:t>
            </a:r>
          </a:p>
        </p:txBody>
      </p:sp>
      <p:sp>
        <p:nvSpPr>
          <p:cNvPr id="5" name="Rectangle 4"/>
          <p:cNvSpPr/>
          <p:nvPr/>
        </p:nvSpPr>
        <p:spPr>
          <a:xfrm>
            <a:off x="4056425" y="3518118"/>
            <a:ext cx="4039513" cy="33398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Christian responses to the Problem of Evil and Suffering</a:t>
            </a:r>
          </a:p>
          <a:p>
            <a:r>
              <a:rPr lang="en-GB" sz="1050" dirty="0">
                <a:latin typeface="Comic Sans MS" panose="030F0702030302020204" pitchFamily="66" charset="0"/>
              </a:rPr>
              <a:t>Irenaeus: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Augustine: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Suffering is a test of faith – link to Job: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How Christians can support those that suffer: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95938" y="4697673"/>
            <a:ext cx="4076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What is ‘The Word’ in St Johns Gospel – link to creation: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0353" y="3383617"/>
            <a:ext cx="40499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Beliefs about God’s Justice: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Bible example: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8109846" y="5507691"/>
            <a:ext cx="4082144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dirty="0"/>
              <a:t>Challenges to Creationism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986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4062888" y="5319743"/>
            <a:ext cx="4039516" cy="15382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00" dirty="0">
                <a:latin typeface="Comic Sans MS" panose="030F0702030302020204" pitchFamily="66" charset="0"/>
              </a:rPr>
              <a:t>The Ascension </a:t>
            </a:r>
          </a:p>
          <a:p>
            <a:pPr algn="ctr"/>
            <a:endParaRPr lang="en-GB" sz="1000" dirty="0">
              <a:latin typeface="Comic Sans MS" panose="030F0702030302020204" pitchFamily="66" charset="0"/>
            </a:endParaRPr>
          </a:p>
          <a:p>
            <a:pPr algn="ctr"/>
            <a:endParaRPr lang="en-GB" sz="1000" dirty="0">
              <a:latin typeface="Comic Sans MS" panose="030F0702030302020204" pitchFamily="66" charset="0"/>
            </a:endParaRPr>
          </a:p>
          <a:p>
            <a:pPr algn="ctr"/>
            <a:endParaRPr lang="en-GB" sz="1000" dirty="0">
              <a:latin typeface="Comic Sans MS" panose="030F0702030302020204" pitchFamily="66" charset="0"/>
            </a:endParaRPr>
          </a:p>
          <a:p>
            <a:pPr algn="ctr"/>
            <a:endParaRPr lang="en-GB" sz="1000" dirty="0">
              <a:latin typeface="Comic Sans MS" panose="030F0702030302020204" pitchFamily="66" charset="0"/>
            </a:endParaRPr>
          </a:p>
          <a:p>
            <a:pPr algn="ctr"/>
            <a:r>
              <a:rPr lang="en-GB" sz="1000" dirty="0">
                <a:latin typeface="Comic Sans MS" panose="030F0702030302020204" pitchFamily="66" charset="0"/>
              </a:rPr>
              <a:t>Bible teaching </a:t>
            </a:r>
          </a:p>
          <a:p>
            <a:pPr algn="ctr"/>
            <a:endParaRPr lang="en-GB" sz="1000" dirty="0">
              <a:latin typeface="Comic Sans MS" panose="030F0702030302020204" pitchFamily="66" charset="0"/>
            </a:endParaRPr>
          </a:p>
          <a:p>
            <a:pPr algn="ctr"/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21772" y="1609726"/>
            <a:ext cx="4089592" cy="1278262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latin typeface="Comic Sans MS" panose="030F0702030302020204" pitchFamily="66" charset="0"/>
              </a:rPr>
              <a:t>Paper 1 – Christianity - Beliefs</a:t>
            </a:r>
          </a:p>
          <a:p>
            <a:pPr algn="ctr"/>
            <a:endParaRPr lang="en-GB" sz="18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7314" y="323797"/>
            <a:ext cx="4073746" cy="1932842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128214" y="4471118"/>
            <a:ext cx="3108285" cy="1135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Challenges to belief in </a:t>
            </a:r>
            <a:r>
              <a:rPr lang="en-GB" sz="1050">
                <a:solidFill>
                  <a:schemeClr val="tx1"/>
                </a:solidFill>
                <a:latin typeface="Comic Sans MS" panose="030F0702030302020204" pitchFamily="66" charset="0"/>
              </a:rPr>
              <a:t>an afterlife</a:t>
            </a:r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0234" y="1303882"/>
            <a:ext cx="4073745" cy="95275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Argument for God Teleological/Designer God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121772" y="305709"/>
            <a:ext cx="4089589" cy="130401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Beliefs about the afterlife: Monist</a:t>
            </a:r>
          </a:p>
        </p:txBody>
      </p: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823799"/>
              </p:ext>
            </p:extLst>
          </p:nvPr>
        </p:nvGraphicFramePr>
        <p:xfrm>
          <a:off x="8128214" y="2913743"/>
          <a:ext cx="4083147" cy="15316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083147">
                  <a:extLst>
                    <a:ext uri="{9D8B030D-6E8A-4147-A177-3AD203B41FA5}">
                      <a16:colId xmlns:a16="http://schemas.microsoft.com/office/drawing/2014/main" val="3472552114"/>
                    </a:ext>
                  </a:extLst>
                </a:gridCol>
              </a:tblGrid>
              <a:tr h="817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latin typeface="Comic Sans MS" panose="030F0702030302020204" pitchFamily="66" charset="0"/>
                        </a:rPr>
                        <a:t>The</a:t>
                      </a:r>
                      <a:r>
                        <a:rPr lang="en-GB" sz="1050" b="0" baseline="0" dirty="0">
                          <a:latin typeface="Comic Sans MS" panose="030F0702030302020204" pitchFamily="66" charset="0"/>
                        </a:rPr>
                        <a:t> importance of a belief in the afterlife for Christian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baseline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baseline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baseline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baseline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baseline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baseline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baseline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91458"/>
                  </a:ext>
                </a:extLst>
              </a:tr>
            </a:tbl>
          </a:graphicData>
        </a:graphic>
      </p:graphicFrame>
      <p:sp>
        <p:nvSpPr>
          <p:cNvPr id="61" name="Rectangle 60"/>
          <p:cNvSpPr/>
          <p:nvPr/>
        </p:nvSpPr>
        <p:spPr>
          <a:xfrm>
            <a:off x="0" y="4932727"/>
            <a:ext cx="4056428" cy="1923369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43507" y="3979970"/>
            <a:ext cx="4058891" cy="1329423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Appearances to disciples and the Pentecost</a:t>
            </a:r>
          </a:p>
          <a:p>
            <a:pPr algn="ctr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Bible teaching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8108863" y="4445364"/>
            <a:ext cx="4089602" cy="2412638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62885" y="323797"/>
            <a:ext cx="4039513" cy="9800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b="1" dirty="0">
                <a:latin typeface="Comic Sans MS" panose="030F0702030302020204" pitchFamily="66" charset="0"/>
              </a:rPr>
              <a:t>Crucifixion Bible teaching:</a:t>
            </a: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endParaRPr lang="en-GB" sz="1050" b="1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330" y="2294183"/>
            <a:ext cx="40425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Jesus: Christian beliefs about the Incarnation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Messiah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Bible teachings</a:t>
            </a:r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8121772" y="1583971"/>
            <a:ext cx="4089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Beliefs about the afterlife dualist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33370"/>
            <a:ext cx="3875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Argument for God: Cosmological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330" y="4991450"/>
            <a:ext cx="17329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Jesus: The Crucifixion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Sacrifice and Salvation: </a:t>
            </a:r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062875" y="1303882"/>
            <a:ext cx="4028142" cy="267765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Resurrection of Jesus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The importance of the resurrection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Bible teachings</a:t>
            </a:r>
          </a:p>
          <a:p>
            <a:endParaRPr lang="en-GB" sz="1200" dirty="0"/>
          </a:p>
          <a:p>
            <a:endParaRPr lang="en-GB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5992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4056427" y="4433499"/>
            <a:ext cx="3687266" cy="9854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00" dirty="0">
                <a:latin typeface="Comic Sans MS" panose="030F0702030302020204" pitchFamily="66" charset="0"/>
              </a:rPr>
              <a:t>Purgatory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56427" y="327101"/>
            <a:ext cx="3661445" cy="224650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The afterlife and moral behaviour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latin typeface="Comic Sans MS" panose="030F0702030302020204" pitchFamily="66" charset="0"/>
              </a:rPr>
              <a:t>Paper 1 – Christianity - Beliefs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7314" y="323797"/>
            <a:ext cx="4073746" cy="2025249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Resurrection of the Body: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Bible teaching: 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651437" y="4737271"/>
            <a:ext cx="45719" cy="1135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0859" y="2349047"/>
            <a:ext cx="4073745" cy="1341176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Different Christian beliefs about resurrection of the body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717873" y="323797"/>
            <a:ext cx="4474126" cy="1560087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Original sin: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Bible teachings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069339" y="3107341"/>
            <a:ext cx="3661443" cy="1332458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Comic Sans MS" panose="030F0702030302020204" pitchFamily="66" charset="0"/>
              </a:rPr>
              <a:t>Beliefs about Hell?</a:t>
            </a:r>
          </a:p>
          <a:p>
            <a:pPr algn="ctr"/>
            <a:endParaRPr lang="en-GB" sz="1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-11884" y="5150678"/>
            <a:ext cx="4074770" cy="170732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God as a Judge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Parable of the Sheep and Goats:</a:t>
            </a:r>
          </a:p>
        </p:txBody>
      </p:sp>
      <p:sp>
        <p:nvSpPr>
          <p:cNvPr id="61" name="Rectangle 60"/>
          <p:cNvSpPr/>
          <p:nvPr/>
        </p:nvSpPr>
        <p:spPr>
          <a:xfrm>
            <a:off x="0" y="3716322"/>
            <a:ext cx="4056428" cy="1434355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62885" y="1507841"/>
            <a:ext cx="3654987" cy="15994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Beliefs about Heaven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716321"/>
            <a:ext cx="2021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Resurrection of the Body: For</a:t>
            </a:r>
          </a:p>
        </p:txBody>
      </p:sp>
      <p:cxnSp>
        <p:nvCxnSpPr>
          <p:cNvPr id="4" name="Straight Connector 3"/>
          <p:cNvCxnSpPr>
            <a:stCxn id="61" idx="0"/>
            <a:endCxn id="61" idx="2"/>
          </p:cNvCxnSpPr>
          <p:nvPr/>
        </p:nvCxnSpPr>
        <p:spPr>
          <a:xfrm>
            <a:off x="2028214" y="3716322"/>
            <a:ext cx="0" cy="1434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34672" y="3716322"/>
            <a:ext cx="2021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Resurrection of the Body: Against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30782" y="1883884"/>
            <a:ext cx="4461217" cy="230832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Christian beliefs about Salvation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7" name="Rectangle 16"/>
          <p:cNvSpPr/>
          <p:nvPr/>
        </p:nvSpPr>
        <p:spPr>
          <a:xfrm>
            <a:off x="4056428" y="5418909"/>
            <a:ext cx="3687266" cy="14390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00" dirty="0">
                <a:latin typeface="Comic Sans MS" panose="030F0702030302020204" pitchFamily="66" charset="0"/>
              </a:rPr>
              <a:t>The role of the Church within salvation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717871" y="4192208"/>
            <a:ext cx="4474129" cy="266579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The different means of salvation;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Law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Grace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The Spirit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66825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316</Words>
  <Application>Microsoft Office PowerPoint</Application>
  <PresentationFormat>Widescreen</PresentationFormat>
  <Paragraphs>206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Company>Kingsway Park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NVeitch</dc:creator>
  <cp:lastModifiedBy>JNicholls</cp:lastModifiedBy>
  <cp:revision>38</cp:revision>
  <cp:lastPrinted>2018-04-30T13:30:36Z</cp:lastPrinted>
  <dcterms:created xsi:type="dcterms:W3CDTF">2016-11-03T09:33:24Z</dcterms:created>
  <dcterms:modified xsi:type="dcterms:W3CDTF">2018-04-30T13:30:53Z</dcterms:modified>
</cp:coreProperties>
</file>